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98" r:id="rId3"/>
    <p:sldId id="293" r:id="rId4"/>
    <p:sldId id="295" r:id="rId5"/>
    <p:sldId id="302" r:id="rId6"/>
    <p:sldId id="297" r:id="rId7"/>
    <p:sldId id="301" r:id="rId8"/>
    <p:sldId id="308" r:id="rId9"/>
    <p:sldId id="313" r:id="rId10"/>
    <p:sldId id="315" r:id="rId11"/>
    <p:sldId id="316" r:id="rId12"/>
    <p:sldId id="317" r:id="rId13"/>
    <p:sldId id="318" r:id="rId14"/>
    <p:sldId id="303" r:id="rId15"/>
    <p:sldId id="312" r:id="rId16"/>
    <p:sldId id="311" r:id="rId17"/>
    <p:sldId id="305" r:id="rId18"/>
    <p:sldId id="306" r:id="rId19"/>
    <p:sldId id="307" r:id="rId20"/>
    <p:sldId id="300" r:id="rId21"/>
    <p:sldId id="296" r:id="rId22"/>
    <p:sldId id="299" r:id="rId23"/>
    <p:sldId id="294" r:id="rId24"/>
    <p:sldId id="304" r:id="rId25"/>
    <p:sldId id="314" r:id="rId26"/>
    <p:sldId id="309" r:id="rId27"/>
    <p:sldId id="310"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79" autoAdjust="0"/>
    <p:restoredTop sz="94660"/>
  </p:normalViewPr>
  <p:slideViewPr>
    <p:cSldViewPr>
      <p:cViewPr>
        <p:scale>
          <a:sx n="68" d="100"/>
          <a:sy n="68" d="100"/>
        </p:scale>
        <p:origin x="-1164" y="-12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3/27/2013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3/27/2013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3/27/2013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3/27/2013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FF9C78-80BB-4BB4-87AD-17B487BCE63E}" type="datetimeFigureOut">
              <a:rPr lang="en-US" smtClean="0"/>
              <a:pPr/>
              <a:t>3/27/2013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FF9C78-80BB-4BB4-87AD-17B487BCE63E}" type="datetimeFigureOut">
              <a:rPr lang="en-US" smtClean="0"/>
              <a:pPr/>
              <a:t>3/27/2013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FF9C78-80BB-4BB4-87AD-17B487BCE63E}" type="datetimeFigureOut">
              <a:rPr lang="en-US" smtClean="0"/>
              <a:pPr/>
              <a:t>3/27/2013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FF9C78-80BB-4BB4-87AD-17B487BCE63E}" type="datetimeFigureOut">
              <a:rPr lang="en-US" smtClean="0"/>
              <a:pPr/>
              <a:t>3/27/2013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F9C78-80BB-4BB4-87AD-17B487BCE63E}" type="datetimeFigureOut">
              <a:rPr lang="en-US" smtClean="0"/>
              <a:pPr/>
              <a:t>3/27/2013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F9C78-80BB-4BB4-87AD-17B487BCE63E}" type="datetimeFigureOut">
              <a:rPr lang="en-US" smtClean="0"/>
              <a:pPr/>
              <a:t>3/27/2013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F9C78-80BB-4BB4-87AD-17B487BCE63E}" type="datetimeFigureOut">
              <a:rPr lang="en-US" smtClean="0"/>
              <a:pPr/>
              <a:t>3/27/2013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F9C78-80BB-4BB4-87AD-17B487BCE63E}" type="datetimeFigureOut">
              <a:rPr lang="en-US" smtClean="0"/>
              <a:pPr/>
              <a:t>3/27/2013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6AB8A-6BB5-475A-9C1D-1B49027322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lgolist.net/Algorithms/Sorting/Bubble_sor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sz="5300" dirty="0" smtClean="0">
                <a:latin typeface="Bauhaus 93" pitchFamily="82" charset="0"/>
              </a:rPr>
              <a:t>C++ is </a:t>
            </a:r>
            <a:r>
              <a:rPr lang="en-US" sz="5300" dirty="0" smtClean="0">
                <a:latin typeface="Bauhaus 93" pitchFamily="82" charset="0"/>
              </a:rPr>
              <a:t>Fun – Part </a:t>
            </a:r>
            <a:r>
              <a:rPr lang="en-US" sz="5300" dirty="0" err="1" smtClean="0">
                <a:latin typeface="Bauhaus 93" pitchFamily="82" charset="0"/>
              </a:rPr>
              <a:t>Deux</a:t>
            </a:r>
            <a:r>
              <a:rPr lang="en-US" sz="5300" dirty="0" smtClean="0"/>
              <a:t> </a:t>
            </a:r>
            <a:r>
              <a:rPr lang="en-US" dirty="0" smtClean="0"/>
              <a:t/>
            </a:r>
            <a:br>
              <a:rPr lang="en-US" dirty="0" smtClean="0"/>
            </a:br>
            <a:r>
              <a:rPr lang="en-US" dirty="0" smtClean="0"/>
              <a:t>at Turbine/Warner Bros.!</a:t>
            </a:r>
            <a:endParaRPr lang="en-US" dirty="0"/>
          </a:p>
        </p:txBody>
      </p:sp>
      <p:sp>
        <p:nvSpPr>
          <p:cNvPr id="3" name="Subtitle 2"/>
          <p:cNvSpPr>
            <a:spLocks noGrp="1"/>
          </p:cNvSpPr>
          <p:nvPr>
            <p:ph type="subTitle" idx="1"/>
          </p:nvPr>
        </p:nvSpPr>
        <p:spPr>
          <a:xfrm>
            <a:off x="1371600" y="4495800"/>
            <a:ext cx="6400800" cy="1143000"/>
          </a:xfrm>
        </p:spPr>
        <p:txBody>
          <a:bodyPr/>
          <a:lstStyle/>
          <a:p>
            <a:r>
              <a:rPr lang="en-US" dirty="0" smtClean="0"/>
              <a:t>Russell Hanson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srcRect/>
          <a:stretch>
            <a:fillRect/>
          </a:stretch>
        </p:blipFill>
        <p:spPr bwMode="auto">
          <a:xfrm>
            <a:off x="1276350" y="0"/>
            <a:ext cx="6448011"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
          <p:cNvPicPr>
            <a:picLocks noChangeAspect="1" noChangeArrowheads="1"/>
          </p:cNvPicPr>
          <p:nvPr/>
        </p:nvPicPr>
        <p:blipFill>
          <a:blip r:embed="rId2" cstate="print"/>
          <a:srcRect/>
          <a:stretch>
            <a:fillRect/>
          </a:stretch>
        </p:blipFill>
        <p:spPr bwMode="auto">
          <a:xfrm>
            <a:off x="1219200" y="685800"/>
            <a:ext cx="6730190" cy="51720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srcRect/>
          <a:stretch>
            <a:fillRect/>
          </a:stretch>
        </p:blipFill>
        <p:spPr bwMode="auto">
          <a:xfrm>
            <a:off x="762000" y="381000"/>
            <a:ext cx="7553837" cy="57959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write a program that uses the modulo operator (remainder) and assigns it to another value</a:t>
            </a:r>
            <a:endParaRPr lang="en-US" dirty="0"/>
          </a:p>
        </p:txBody>
      </p:sp>
      <p:sp>
        <p:nvSpPr>
          <p:cNvPr id="89089" name="Rectangle 1"/>
          <p:cNvSpPr>
            <a:spLocks noChangeArrowheads="1"/>
          </p:cNvSpPr>
          <p:nvPr/>
        </p:nvSpPr>
        <p:spPr bwMode="auto">
          <a:xfrm>
            <a:off x="1066800" y="1828800"/>
            <a:ext cx="7391767" cy="477053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6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stdafx.h</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&lt;string&gt;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6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&lt;map&gt;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&lt;utility&gt;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main()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dividend = 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divisor = 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"what's the remainder when you divide:"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cin</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&gt;&gt; dividend;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"by:"</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cin</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&gt;&gt; divisor;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dividend % divisor;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Return to control structures for, and while </a:t>
            </a:r>
            <a:endParaRPr lang="en-US" dirty="0"/>
          </a:p>
        </p:txBody>
      </p:sp>
      <p:sp>
        <p:nvSpPr>
          <p:cNvPr id="73729" name="Rectangle 1"/>
          <p:cNvSpPr>
            <a:spLocks noChangeArrowheads="1"/>
          </p:cNvSpPr>
          <p:nvPr/>
        </p:nvSpPr>
        <p:spPr bwMode="auto">
          <a:xfrm>
            <a:off x="2286000" y="1828800"/>
            <a:ext cx="4259499" cy="37548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4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stdafx.h</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custom countdown using while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4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main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"Enter the starting number &gt; "</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cin</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&gt;&gt; 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while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(n&gt;0)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n &lt;&lt;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"FIRE!\n"</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762000"/>
          </a:xfrm>
        </p:spPr>
        <p:txBody>
          <a:bodyPr/>
          <a:lstStyle/>
          <a:p>
            <a:r>
              <a:rPr lang="en-US" dirty="0" smtClean="0"/>
              <a:t>For loop</a:t>
            </a:r>
            <a:endParaRPr lang="en-US" dirty="0"/>
          </a:p>
        </p:txBody>
      </p:sp>
      <p:sp>
        <p:nvSpPr>
          <p:cNvPr id="5" name="Rectangle 4"/>
          <p:cNvSpPr/>
          <p:nvPr/>
        </p:nvSpPr>
        <p:spPr>
          <a:xfrm>
            <a:off x="381000" y="4272677"/>
            <a:ext cx="4572000" cy="2585323"/>
          </a:xfrm>
          <a:prstGeom prst="rect">
            <a:avLst/>
          </a:prstGeom>
        </p:spPr>
        <p:txBody>
          <a:bodyPr>
            <a:spAutoFit/>
          </a:bodyPr>
          <a:lstStyle/>
          <a:p>
            <a:r>
              <a:rPr lang="pt-BR" dirty="0" smtClean="0"/>
              <a:t>$ ./PartDeux.exe </a:t>
            </a:r>
          </a:p>
          <a:p>
            <a:r>
              <a:rPr lang="pt-BR" dirty="0" smtClean="0"/>
              <a:t>E</a:t>
            </a:r>
          </a:p>
          <a:p>
            <a:r>
              <a:rPr lang="pt-BR" dirty="0" smtClean="0"/>
              <a:t>l</a:t>
            </a:r>
          </a:p>
          <a:p>
            <a:r>
              <a:rPr lang="pt-BR" dirty="0" smtClean="0"/>
              <a:t>e</a:t>
            </a:r>
          </a:p>
          <a:p>
            <a:r>
              <a:rPr lang="pt-BR" dirty="0" smtClean="0"/>
              <a:t>p</a:t>
            </a:r>
          </a:p>
          <a:p>
            <a:r>
              <a:rPr lang="pt-BR" dirty="0" smtClean="0"/>
              <a:t>h</a:t>
            </a:r>
          </a:p>
          <a:p>
            <a:r>
              <a:rPr lang="pt-BR" dirty="0" smtClean="0"/>
              <a:t>a</a:t>
            </a:r>
          </a:p>
          <a:p>
            <a:r>
              <a:rPr lang="pt-BR" dirty="0" smtClean="0"/>
              <a:t>n</a:t>
            </a:r>
          </a:p>
          <a:p>
            <a:r>
              <a:rPr lang="pt-BR" dirty="0" smtClean="0"/>
              <a:t>t</a:t>
            </a:r>
            <a:endParaRPr lang="pt-BR" dirty="0"/>
          </a:p>
        </p:txBody>
      </p:sp>
      <p:sp>
        <p:nvSpPr>
          <p:cNvPr id="82946" name="Rectangle 2"/>
          <p:cNvSpPr>
            <a:spLocks noChangeArrowheads="1"/>
          </p:cNvSpPr>
          <p:nvPr/>
        </p:nvSpPr>
        <p:spPr bwMode="auto">
          <a:xfrm>
            <a:off x="1752600" y="914400"/>
            <a:ext cx="7141699" cy="35394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PartDeux.cpp : Defines the entry point for the console application.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4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stdafx.h</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4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&lt;vector&gt;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&lt;string&gt;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4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sstream</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main()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i</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myanimal</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"Elephant"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for</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i</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=0;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i</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myanimal.size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i</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myanimal</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i</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a:t>
            </a:r>
            <a:r>
              <a:rPr lang="en-US" sz="1400" dirty="0" smtClean="0">
                <a:solidFill>
                  <a:srgbClr val="008000"/>
                </a:solidFill>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cout</a:t>
            </a:r>
            <a:r>
              <a:rPr kumimoji="0" lang="en-US" sz="14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&lt;&lt; </a:t>
            </a:r>
            <a:r>
              <a:rPr kumimoji="0" lang="en-US" sz="14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myanimal</a:t>
            </a:r>
            <a:r>
              <a:rPr kumimoji="0" lang="en-US" sz="14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a:t>
            </a:r>
            <a:r>
              <a:rPr kumimoji="0" lang="en-US" sz="14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i</a:t>
            </a:r>
            <a:r>
              <a:rPr kumimoji="0" lang="en-US" sz="14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&lt;&lt; "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data to vectors, be careful of the maximum vector size!</a:t>
            </a:r>
            <a:endParaRPr lang="en-US" dirty="0"/>
          </a:p>
        </p:txBody>
      </p:sp>
      <p:sp>
        <p:nvSpPr>
          <p:cNvPr id="77825" name="Rectangle 1"/>
          <p:cNvSpPr>
            <a:spLocks noChangeArrowheads="1"/>
          </p:cNvSpPr>
          <p:nvPr/>
        </p:nvSpPr>
        <p:spPr bwMode="auto">
          <a:xfrm>
            <a:off x="457200" y="1676400"/>
            <a:ext cx="9228808" cy="48320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PartDeux.cpp : Defines the entry point for the console application.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4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stdafx.h</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4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&lt;vector&gt;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&lt;string&gt;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main()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vector</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a:t>
            </a:r>
            <a:r>
              <a:rPr kumimoji="0" lang="en-US" sz="14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&gt;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myvector</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myvector.push_back</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"The number is 10"</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myvector.push_back</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"The number is 20"</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myvector.push_back</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"The number is 30"</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"Loop by index:"</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i</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for</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i</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=0;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i</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myvector.size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i</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myvector</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i</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"What happens when we try to access an index greater than the vector's size?\n"</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"This happens:"</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myvector</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myvector.size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"Ouch."</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Joining two strings together in C++</a:t>
            </a:r>
            <a:br>
              <a:rPr lang="en-US" dirty="0" smtClean="0"/>
            </a:br>
            <a:r>
              <a:rPr lang="en-US" dirty="0" smtClean="0"/>
              <a:t>is called concatenation, use the </a:t>
            </a:r>
            <a:r>
              <a:rPr lang="en-US" i="1" dirty="0" err="1" smtClean="0"/>
              <a:t>stringstream</a:t>
            </a:r>
            <a:endParaRPr lang="en-US" i="1" dirty="0"/>
          </a:p>
        </p:txBody>
      </p:sp>
      <p:sp>
        <p:nvSpPr>
          <p:cNvPr id="75777" name="Rectangle 1"/>
          <p:cNvSpPr>
            <a:spLocks noChangeArrowheads="1"/>
          </p:cNvSpPr>
          <p:nvPr/>
        </p:nvSpPr>
        <p:spPr bwMode="auto">
          <a:xfrm>
            <a:off x="1143000" y="1905000"/>
            <a:ext cx="5551520" cy="116955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4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sstream</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&lt;string&gt;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std::</a:t>
            </a:r>
            <a:r>
              <a:rPr kumimoji="0" lang="en-US" sz="14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stringstream</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ss</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ss</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"Hello, world, "</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myInt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niceToSeeYouString</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std::</a:t>
            </a:r>
            <a:r>
              <a:rPr kumimoji="0" lang="en-US" sz="14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 = ss.str();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5778" name="Rectangle 2"/>
          <p:cNvSpPr>
            <a:spLocks noChangeArrowheads="1"/>
          </p:cNvSpPr>
          <p:nvPr/>
        </p:nvSpPr>
        <p:spPr bwMode="auto">
          <a:xfrm>
            <a:off x="1143000" y="3429000"/>
            <a:ext cx="7468711" cy="31085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4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stdafx.h</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4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&lt;vector&gt;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&lt;string&gt;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4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sstream</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main()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myInt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99; string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niceToSeeYouString</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nice to see you!"</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stringstream</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ss</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ss</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"Hello, world, "</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myInt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niceToSeeYouString</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string s = ss.str();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s &lt;&lt;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smtClean="0"/>
              <a:t>Algorithms</a:t>
            </a:r>
            <a:endParaRPr lang="en-US" dirty="0"/>
          </a:p>
        </p:txBody>
      </p:sp>
      <p:sp>
        <p:nvSpPr>
          <p:cNvPr id="3" name="Content Placeholder 2"/>
          <p:cNvSpPr>
            <a:spLocks noGrp="1"/>
          </p:cNvSpPr>
          <p:nvPr>
            <p:ph idx="1"/>
          </p:nvPr>
        </p:nvSpPr>
        <p:spPr>
          <a:xfrm>
            <a:off x="381000" y="762000"/>
            <a:ext cx="8229600" cy="4525963"/>
          </a:xfrm>
        </p:spPr>
        <p:txBody>
          <a:bodyPr/>
          <a:lstStyle/>
          <a:p>
            <a:r>
              <a:rPr lang="en-US" dirty="0" smtClean="0"/>
              <a:t>Algorithms can be used to sort and to search!</a:t>
            </a:r>
            <a:endParaRPr lang="en-US" dirty="0"/>
          </a:p>
        </p:txBody>
      </p:sp>
      <p:sp>
        <p:nvSpPr>
          <p:cNvPr id="4" name="Rectangle 3"/>
          <p:cNvSpPr/>
          <p:nvPr/>
        </p:nvSpPr>
        <p:spPr>
          <a:xfrm>
            <a:off x="1066800" y="1447800"/>
            <a:ext cx="7010400" cy="5105400"/>
          </a:xfrm>
          <a:prstGeom prst="rect">
            <a:avLst/>
          </a:prstGeom>
        </p:spPr>
        <p:txBody>
          <a:bodyPr wrap="square">
            <a:spAutoFit/>
          </a:bodyPr>
          <a:lstStyle/>
          <a:p>
            <a:r>
              <a:rPr lang="en-US" b="1" dirty="0" err="1" smtClean="0"/>
              <a:t>Quicksort</a:t>
            </a:r>
            <a:endParaRPr lang="en-US" b="1" dirty="0" smtClean="0"/>
          </a:p>
          <a:p>
            <a:r>
              <a:rPr lang="en-US" dirty="0" err="1" smtClean="0"/>
              <a:t>Quicksort</a:t>
            </a:r>
            <a:r>
              <a:rPr lang="en-US" dirty="0" smtClean="0"/>
              <a:t> is a fast sorting algorithm, which is used not only for educational purposes, but widely applied in practice. On the average, it has O(n log n) complexity, making </a:t>
            </a:r>
            <a:r>
              <a:rPr lang="en-US" dirty="0" err="1" smtClean="0"/>
              <a:t>quicksort</a:t>
            </a:r>
            <a:r>
              <a:rPr lang="en-US" dirty="0" smtClean="0"/>
              <a:t> suitable for sorting big data volumes. The idea of the algorithm is quite simple and once you realize it, you can write </a:t>
            </a:r>
            <a:r>
              <a:rPr lang="en-US" dirty="0" err="1" smtClean="0"/>
              <a:t>quicksort</a:t>
            </a:r>
            <a:r>
              <a:rPr lang="en-US" dirty="0" smtClean="0"/>
              <a:t> as fast as </a:t>
            </a:r>
            <a:r>
              <a:rPr lang="en-US" dirty="0" smtClean="0">
                <a:hlinkClick r:id="rId2"/>
              </a:rPr>
              <a:t>bubble sort</a:t>
            </a:r>
            <a:r>
              <a:rPr lang="en-US" dirty="0" smtClean="0"/>
              <a:t>.</a:t>
            </a:r>
          </a:p>
          <a:p>
            <a:r>
              <a:rPr lang="en-US" b="1" dirty="0" smtClean="0"/>
              <a:t>Algorithm</a:t>
            </a:r>
          </a:p>
          <a:p>
            <a:r>
              <a:rPr lang="en-US" dirty="0" smtClean="0"/>
              <a:t>The divide-and-conquer strategy is used in </a:t>
            </a:r>
            <a:r>
              <a:rPr lang="en-US" dirty="0" err="1" smtClean="0"/>
              <a:t>quicksort</a:t>
            </a:r>
            <a:r>
              <a:rPr lang="en-US" dirty="0" smtClean="0"/>
              <a:t>. Below the recursion step is described</a:t>
            </a:r>
            <a:r>
              <a:rPr lang="en-US" dirty="0" smtClean="0"/>
              <a:t>: </a:t>
            </a:r>
            <a:r>
              <a:rPr lang="en-US" b="1" dirty="0" smtClean="0"/>
              <a:t>Choose </a:t>
            </a:r>
            <a:r>
              <a:rPr lang="en-US" b="1" dirty="0" smtClean="0"/>
              <a:t>a pivot value. </a:t>
            </a:r>
            <a:r>
              <a:rPr lang="en-US" dirty="0" smtClean="0"/>
              <a:t>We take the value of the middle element as pivot value, but it can be any value, which is in range of sorted values, even if it doesn't present in the array.</a:t>
            </a:r>
          </a:p>
          <a:p>
            <a:r>
              <a:rPr lang="en-US" b="1" dirty="0" smtClean="0"/>
              <a:t>Partition. </a:t>
            </a:r>
            <a:r>
              <a:rPr lang="en-US" dirty="0" smtClean="0"/>
              <a:t>Rearrange elements in such a way, that all elements which are lesser than the pivot go to the left part of the array and all elements greater than the pivot, go to the right part of the array. Values equal to the pivot can stay in any part of the array. Notice, that array may be divided in non-equal parts.</a:t>
            </a:r>
          </a:p>
          <a:p>
            <a:r>
              <a:rPr lang="en-US" b="1" dirty="0" smtClean="0"/>
              <a:t>Sort both parts. </a:t>
            </a:r>
            <a:r>
              <a:rPr lang="en-US" dirty="0" smtClean="0"/>
              <a:t>Apply </a:t>
            </a:r>
            <a:r>
              <a:rPr lang="en-US" dirty="0" err="1" smtClean="0"/>
              <a:t>quicksort</a:t>
            </a:r>
            <a:r>
              <a:rPr lang="en-US" dirty="0" smtClean="0"/>
              <a:t> algorithm recursively to the left and the right parts.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296400" cy="7017306"/>
          </a:xfrm>
          <a:prstGeom prst="rect">
            <a:avLst/>
          </a:prstGeom>
        </p:spPr>
        <p:txBody>
          <a:bodyPr wrap="square">
            <a:spAutoFit/>
          </a:bodyPr>
          <a:lstStyle/>
          <a:p>
            <a:r>
              <a:rPr lang="en-US" b="1" dirty="0" smtClean="0">
                <a:solidFill>
                  <a:srgbClr val="000000"/>
                </a:solidFill>
                <a:latin typeface="Times New Roman"/>
              </a:rPr>
              <a:t>Binary search algorithm</a:t>
            </a:r>
          </a:p>
          <a:p>
            <a:pPr algn="just"/>
            <a:r>
              <a:rPr lang="en-US" dirty="0" smtClean="0">
                <a:solidFill>
                  <a:srgbClr val="000000"/>
                </a:solidFill>
                <a:latin typeface="Times New Roman"/>
              </a:rPr>
              <a:t>Generally, to find a value in unsorted array, we should look through elements of an array one by one, until searched value is found. In case of searched value is absent from array, we go through all elements. In average, complexity of such an algorithm is proportional to the length of the array.</a:t>
            </a:r>
          </a:p>
          <a:p>
            <a:pPr algn="just"/>
            <a:r>
              <a:rPr lang="en-US" dirty="0" smtClean="0">
                <a:solidFill>
                  <a:srgbClr val="000000"/>
                </a:solidFill>
                <a:latin typeface="Times New Roman"/>
              </a:rPr>
              <a:t>Situation changes significantly, when array is sorted. If we know it, random access capability can be utilized very </a:t>
            </a:r>
            <a:r>
              <a:rPr lang="en-US" sz="1200" dirty="0" err="1" smtClean="0">
                <a:solidFill>
                  <a:srgbClr val="000000"/>
                </a:solidFill>
                <a:latin typeface="Times New Roman"/>
              </a:rPr>
              <a:t>efficiently</a:t>
            </a:r>
            <a:r>
              <a:rPr lang="en-US" dirty="0" err="1" smtClean="0">
                <a:solidFill>
                  <a:srgbClr val="000000"/>
                </a:solidFill>
                <a:latin typeface="Times New Roman"/>
              </a:rPr>
              <a:t>to</a:t>
            </a:r>
            <a:r>
              <a:rPr lang="en-US" dirty="0" smtClean="0">
                <a:solidFill>
                  <a:srgbClr val="000000"/>
                </a:solidFill>
                <a:latin typeface="Times New Roman"/>
              </a:rPr>
              <a:t> find searched value quick. Cost of searching algorithm reduces to binary logarithm of the array length. For reference, log</a:t>
            </a:r>
            <a:r>
              <a:rPr lang="en-US" baseline="-25000" dirty="0" smtClean="0">
                <a:solidFill>
                  <a:srgbClr val="000000"/>
                </a:solidFill>
                <a:latin typeface="Times New Roman"/>
              </a:rPr>
              <a:t>2</a:t>
            </a:r>
            <a:r>
              <a:rPr lang="en-US" dirty="0" smtClean="0">
                <a:solidFill>
                  <a:srgbClr val="000000"/>
                </a:solidFill>
                <a:latin typeface="Times New Roman"/>
              </a:rPr>
              <a:t>(1 000 000) ≈ 20. It means, that </a:t>
            </a:r>
            <a:r>
              <a:rPr lang="en-US" b="1" dirty="0" smtClean="0">
                <a:solidFill>
                  <a:srgbClr val="000000"/>
                </a:solidFill>
                <a:latin typeface="Times New Roman"/>
              </a:rPr>
              <a:t>in worst case</a:t>
            </a:r>
            <a:r>
              <a:rPr lang="en-US" dirty="0" smtClean="0">
                <a:solidFill>
                  <a:srgbClr val="000000"/>
                </a:solidFill>
                <a:latin typeface="Times New Roman"/>
              </a:rPr>
              <a:t>, algorithm makes 20 steps to find a value in sorted array of a million elements or to say, that it doesn't present it the array.</a:t>
            </a:r>
          </a:p>
          <a:p>
            <a:r>
              <a:rPr lang="en-US" b="1" dirty="0" smtClean="0">
                <a:solidFill>
                  <a:srgbClr val="000000"/>
                </a:solidFill>
                <a:latin typeface="Times New Roman"/>
              </a:rPr>
              <a:t>Algorithm</a:t>
            </a:r>
          </a:p>
          <a:p>
            <a:pPr algn="just"/>
            <a:r>
              <a:rPr lang="en-US" dirty="0" smtClean="0">
                <a:solidFill>
                  <a:srgbClr val="000000"/>
                </a:solidFill>
                <a:latin typeface="Times New Roman"/>
              </a:rPr>
              <a:t>Algorithm is quite simple. It can be done either recursively or iteratively:</a:t>
            </a:r>
          </a:p>
          <a:p>
            <a:pPr>
              <a:buFont typeface="+mj-lt"/>
              <a:buAutoNum type="arabicPeriod"/>
            </a:pPr>
            <a:r>
              <a:rPr lang="en-US" dirty="0" smtClean="0">
                <a:solidFill>
                  <a:srgbClr val="000000"/>
                </a:solidFill>
                <a:latin typeface="Times New Roman"/>
              </a:rPr>
              <a:t>get the middle element;</a:t>
            </a:r>
          </a:p>
          <a:p>
            <a:pPr>
              <a:buFont typeface="+mj-lt"/>
              <a:buAutoNum type="arabicPeriod"/>
            </a:pPr>
            <a:r>
              <a:rPr lang="en-US" dirty="0" smtClean="0">
                <a:solidFill>
                  <a:srgbClr val="000000"/>
                </a:solidFill>
                <a:latin typeface="Times New Roman"/>
              </a:rPr>
              <a:t>if the middle element equals to the searched value, the algorithm stops;</a:t>
            </a:r>
          </a:p>
          <a:p>
            <a:pPr>
              <a:buFont typeface="+mj-lt"/>
              <a:buAutoNum type="arabicPeriod"/>
            </a:pPr>
            <a:r>
              <a:rPr lang="en-US" dirty="0" smtClean="0">
                <a:solidFill>
                  <a:srgbClr val="000000"/>
                </a:solidFill>
                <a:latin typeface="Times New Roman"/>
              </a:rPr>
              <a:t>otherwise, two cases are possible:</a:t>
            </a:r>
          </a:p>
          <a:p>
            <a:pPr marL="742950" lvl="1" indent="-285750">
              <a:buFont typeface="+mj-lt"/>
              <a:buAutoNum type="arabicPeriod"/>
            </a:pPr>
            <a:r>
              <a:rPr lang="en-US" dirty="0" smtClean="0">
                <a:solidFill>
                  <a:srgbClr val="000000"/>
                </a:solidFill>
                <a:latin typeface="Times New Roman"/>
              </a:rPr>
              <a:t>searched value is less, than the middle element. In this case, go to the step 1 for the part of the array, before middle element.</a:t>
            </a:r>
          </a:p>
          <a:p>
            <a:pPr marL="742950" lvl="1" indent="-285750">
              <a:buFont typeface="+mj-lt"/>
              <a:buAutoNum type="arabicPeriod"/>
            </a:pPr>
            <a:r>
              <a:rPr lang="en-US" dirty="0" smtClean="0">
                <a:solidFill>
                  <a:srgbClr val="000000"/>
                </a:solidFill>
                <a:latin typeface="Times New Roman"/>
              </a:rPr>
              <a:t>searched value is greater, than the middle element. In this case, go to the step 1 for the part of the array, after middle element.</a:t>
            </a:r>
          </a:p>
          <a:p>
            <a:r>
              <a:rPr lang="en-US" dirty="0" smtClean="0">
                <a:solidFill>
                  <a:srgbClr val="000000"/>
                </a:solidFill>
                <a:latin typeface="Times New Roman"/>
              </a:rPr>
              <a:t>Now we should define, when iterations should stop. First case is when searched element is found. Second one is when </a:t>
            </a:r>
            <a:r>
              <a:rPr lang="en-US" dirty="0" err="1" smtClean="0">
                <a:solidFill>
                  <a:srgbClr val="000000"/>
                </a:solidFill>
                <a:latin typeface="Times New Roman"/>
              </a:rPr>
              <a:t>subarray</a:t>
            </a:r>
            <a:r>
              <a:rPr lang="en-US" dirty="0" smtClean="0">
                <a:solidFill>
                  <a:srgbClr val="000000"/>
                </a:solidFill>
                <a:latin typeface="Times New Roman"/>
              </a:rPr>
              <a:t> has no elements. In this case, we can conclude, that searched value doesn't present in the </a:t>
            </a:r>
            <a:r>
              <a:rPr lang="en-US" dirty="0" err="1" smtClean="0">
                <a:solidFill>
                  <a:srgbClr val="000000"/>
                </a:solidFill>
                <a:latin typeface="Times New Roman"/>
              </a:rPr>
              <a:t>array.</a:t>
            </a:r>
            <a:r>
              <a:rPr lang="en-US" sz="1400" b="1" dirty="0" err="1" smtClean="0">
                <a:solidFill>
                  <a:srgbClr val="000000"/>
                </a:solidFill>
                <a:latin typeface="Times New Roman"/>
              </a:rPr>
              <a:t>Examples</a:t>
            </a:r>
            <a:endParaRPr lang="en-US" sz="1400" b="1" dirty="0" smtClean="0">
              <a:solidFill>
                <a:srgbClr val="000000"/>
              </a:solidFill>
              <a:latin typeface="Times New Roman"/>
            </a:endParaRPr>
          </a:p>
          <a:p>
            <a:pPr algn="just"/>
            <a:r>
              <a:rPr lang="en-US" i="1" dirty="0" smtClean="0">
                <a:solidFill>
                  <a:srgbClr val="000000"/>
                </a:solidFill>
                <a:latin typeface="Times New Roman"/>
              </a:rPr>
              <a:t>Example 1. </a:t>
            </a:r>
            <a:r>
              <a:rPr lang="en-US" dirty="0" smtClean="0">
                <a:solidFill>
                  <a:srgbClr val="000000"/>
                </a:solidFill>
                <a:latin typeface="Times New Roman"/>
              </a:rPr>
              <a:t>Find 6 in {-1, 5, 6, 18, 19, 25, 46, 78, 102, 114}.</a:t>
            </a:r>
          </a:p>
          <a:p>
            <a:pPr algn="just"/>
            <a:r>
              <a:rPr lang="en-US" sz="1100" dirty="0" smtClean="0">
                <a:solidFill>
                  <a:srgbClr val="9966FF"/>
                </a:solidFill>
                <a:latin typeface="Courier New"/>
              </a:rPr>
              <a:t>Step 1 (middle element is 19 &gt; 6):</a:t>
            </a:r>
            <a:r>
              <a:rPr lang="en-US" dirty="0" smtClean="0">
                <a:solidFill>
                  <a:srgbClr val="000000"/>
                </a:solidFill>
                <a:latin typeface="Courier New"/>
              </a:rPr>
              <a:t>   </a:t>
            </a:r>
            <a:r>
              <a:rPr lang="en-US" dirty="0" smtClean="0">
                <a:solidFill>
                  <a:srgbClr val="CCCCCC"/>
                </a:solidFill>
                <a:latin typeface="Courier New"/>
              </a:rPr>
              <a:t> </a:t>
            </a:r>
            <a:r>
              <a:rPr lang="en-US" dirty="0" smtClean="0">
                <a:solidFill>
                  <a:srgbClr val="000000"/>
                </a:solidFill>
                <a:latin typeface="Courier New"/>
              </a:rPr>
              <a:t> -1  5  6  18  </a:t>
            </a:r>
            <a:r>
              <a:rPr lang="en-US" b="1" dirty="0" smtClean="0">
                <a:solidFill>
                  <a:srgbClr val="CC0033"/>
                </a:solidFill>
                <a:latin typeface="Courier New"/>
              </a:rPr>
              <a:t>19</a:t>
            </a:r>
            <a:r>
              <a:rPr lang="en-US" dirty="0" smtClean="0">
                <a:solidFill>
                  <a:srgbClr val="000000"/>
                </a:solidFill>
                <a:latin typeface="Courier New"/>
              </a:rPr>
              <a:t>  25  46  78  102  114</a:t>
            </a:r>
          </a:p>
          <a:p>
            <a:pPr algn="just"/>
            <a:r>
              <a:rPr lang="en-US" sz="1100" dirty="0" smtClean="0">
                <a:solidFill>
                  <a:srgbClr val="9966FF"/>
                </a:solidFill>
                <a:latin typeface="Courier New"/>
              </a:rPr>
              <a:t>Step 2 (middle element is 5 &lt; 6):</a:t>
            </a:r>
            <a:r>
              <a:rPr lang="en-US" dirty="0" smtClean="0">
                <a:solidFill>
                  <a:srgbClr val="000000"/>
                </a:solidFill>
                <a:latin typeface="Courier New"/>
              </a:rPr>
              <a:t>    </a:t>
            </a:r>
            <a:r>
              <a:rPr lang="en-US" dirty="0" smtClean="0">
                <a:solidFill>
                  <a:srgbClr val="CCCCCC"/>
                </a:solidFill>
                <a:latin typeface="Courier New"/>
              </a:rPr>
              <a:t> </a:t>
            </a:r>
            <a:r>
              <a:rPr lang="en-US" dirty="0" smtClean="0">
                <a:solidFill>
                  <a:srgbClr val="000000"/>
                </a:solidFill>
                <a:latin typeface="Courier New"/>
              </a:rPr>
              <a:t> -1  </a:t>
            </a:r>
            <a:r>
              <a:rPr lang="en-US" b="1" dirty="0" smtClean="0">
                <a:solidFill>
                  <a:srgbClr val="CC0033"/>
                </a:solidFill>
                <a:latin typeface="Courier New"/>
              </a:rPr>
              <a:t>5</a:t>
            </a:r>
            <a:r>
              <a:rPr lang="en-US" dirty="0" smtClean="0">
                <a:solidFill>
                  <a:srgbClr val="000000"/>
                </a:solidFill>
                <a:latin typeface="Courier New"/>
              </a:rPr>
              <a:t>  6  18  </a:t>
            </a:r>
            <a:r>
              <a:rPr lang="en-US" dirty="0" smtClean="0">
                <a:solidFill>
                  <a:srgbClr val="CCCCCC"/>
                </a:solidFill>
                <a:latin typeface="Courier New"/>
              </a:rPr>
              <a:t>19  25  46  78  102  114</a:t>
            </a:r>
            <a:endParaRPr lang="en-US" dirty="0" smtClean="0">
              <a:solidFill>
                <a:srgbClr val="000000"/>
              </a:solidFill>
              <a:latin typeface="Courier New"/>
            </a:endParaRPr>
          </a:p>
          <a:p>
            <a:pPr algn="just"/>
            <a:r>
              <a:rPr lang="en-US" sz="1100" dirty="0" smtClean="0">
                <a:solidFill>
                  <a:srgbClr val="9966FF"/>
                </a:solidFill>
                <a:latin typeface="Courier New"/>
              </a:rPr>
              <a:t>Step 3 (middle element is 6 == 6):</a:t>
            </a:r>
            <a:r>
              <a:rPr lang="en-US" dirty="0" smtClean="0">
                <a:solidFill>
                  <a:srgbClr val="000000"/>
                </a:solidFill>
                <a:latin typeface="Courier New"/>
              </a:rPr>
              <a:t>   </a:t>
            </a:r>
            <a:r>
              <a:rPr lang="en-US" dirty="0" smtClean="0">
                <a:solidFill>
                  <a:srgbClr val="CCCCCC"/>
                </a:solidFill>
                <a:latin typeface="Courier New"/>
              </a:rPr>
              <a:t> </a:t>
            </a:r>
            <a:r>
              <a:rPr lang="en-US" dirty="0" smtClean="0">
                <a:solidFill>
                  <a:srgbClr val="000000"/>
                </a:solidFill>
                <a:latin typeface="Courier New"/>
              </a:rPr>
              <a:t> </a:t>
            </a:r>
            <a:r>
              <a:rPr lang="en-US" dirty="0" smtClean="0">
                <a:solidFill>
                  <a:srgbClr val="CCCCCC"/>
                </a:solidFill>
                <a:latin typeface="Courier New"/>
              </a:rPr>
              <a:t>-1  5</a:t>
            </a:r>
            <a:r>
              <a:rPr lang="en-US" dirty="0" smtClean="0">
                <a:solidFill>
                  <a:srgbClr val="000000"/>
                </a:solidFill>
                <a:latin typeface="Courier New"/>
              </a:rPr>
              <a:t>  </a:t>
            </a:r>
            <a:r>
              <a:rPr lang="en-US" b="1" dirty="0" smtClean="0">
                <a:solidFill>
                  <a:srgbClr val="009933"/>
                </a:solidFill>
                <a:latin typeface="Courier New"/>
              </a:rPr>
              <a:t>6</a:t>
            </a:r>
            <a:r>
              <a:rPr lang="en-US" dirty="0" smtClean="0">
                <a:solidFill>
                  <a:srgbClr val="000000"/>
                </a:solidFill>
                <a:latin typeface="Courier New"/>
              </a:rPr>
              <a:t>  18  </a:t>
            </a:r>
            <a:r>
              <a:rPr lang="en-US" dirty="0" smtClean="0">
                <a:solidFill>
                  <a:srgbClr val="CCCCCC"/>
                </a:solidFill>
                <a:latin typeface="Courier New"/>
              </a:rPr>
              <a:t>19  25  46  78  102  114</a:t>
            </a:r>
            <a:endParaRPr lang="en-US" b="0" i="0" dirty="0">
              <a:solidFill>
                <a:srgbClr val="000000"/>
              </a:solidFill>
              <a:latin typeface="Courier Ne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Thanks for your patience last time, really</a:t>
            </a:r>
            <a:endParaRPr lang="en-US" i="1" dirty="0"/>
          </a:p>
        </p:txBody>
      </p:sp>
      <p:sp>
        <p:nvSpPr>
          <p:cNvPr id="3" name="Content Placeholder 2"/>
          <p:cNvSpPr>
            <a:spLocks noGrp="1"/>
          </p:cNvSpPr>
          <p:nvPr>
            <p:ph idx="1"/>
          </p:nvPr>
        </p:nvSpPr>
        <p:spPr/>
        <p:txBody>
          <a:bodyPr/>
          <a:lstStyle/>
          <a:p>
            <a:r>
              <a:rPr lang="en-US" dirty="0" smtClean="0"/>
              <a:t>We covered a lot of material quickly</a:t>
            </a:r>
          </a:p>
          <a:p>
            <a:r>
              <a:rPr lang="en-US" dirty="0" smtClean="0"/>
              <a:t>We are going to go back and use some of the topics introduced, slowly, carefully, and with examples you can try out!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functions in programming</a:t>
            </a:r>
            <a:endParaRPr lang="en-US" dirty="0"/>
          </a:p>
        </p:txBody>
      </p:sp>
      <p:sp>
        <p:nvSpPr>
          <p:cNvPr id="3" name="Content Placeholder 2"/>
          <p:cNvSpPr>
            <a:spLocks noGrp="1"/>
          </p:cNvSpPr>
          <p:nvPr>
            <p:ph idx="1"/>
          </p:nvPr>
        </p:nvSpPr>
        <p:spPr/>
        <p:txBody>
          <a:bodyPr/>
          <a:lstStyle/>
          <a:p>
            <a:r>
              <a:rPr lang="en-US" dirty="0" smtClean="0"/>
              <a:t>Used to find the value of items *instantaneously*, without searching, in so-called “constant-time”</a:t>
            </a:r>
          </a:p>
          <a:p>
            <a:r>
              <a:rPr lang="en-US" dirty="0" smtClean="0"/>
              <a:t>Say you have an array with the heights of 10 basketball players, but you just want Henry’s height, but you don’t know the index in the array?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p:cNvPicPr>
            <a:picLocks noChangeAspect="1" noChangeArrowheads="1"/>
          </p:cNvPicPr>
          <p:nvPr/>
        </p:nvPicPr>
        <p:blipFill>
          <a:blip r:embed="rId2" cstate="print"/>
          <a:srcRect l="26667" t="16667" r="53095" b="54666"/>
          <a:stretch>
            <a:fillRect/>
          </a:stretch>
        </p:blipFill>
        <p:spPr bwMode="auto">
          <a:xfrm>
            <a:off x="1371600" y="0"/>
            <a:ext cx="6477000" cy="3276600"/>
          </a:xfrm>
          <a:prstGeom prst="rect">
            <a:avLst/>
          </a:prstGeom>
          <a:noFill/>
          <a:ln w="9525">
            <a:noFill/>
            <a:miter lim="800000"/>
            <a:headEnd/>
            <a:tailEnd/>
          </a:ln>
        </p:spPr>
      </p:pic>
      <p:pic>
        <p:nvPicPr>
          <p:cNvPr id="65540" name="Picture 4"/>
          <p:cNvPicPr>
            <a:picLocks noChangeAspect="1" noChangeArrowheads="1"/>
          </p:cNvPicPr>
          <p:nvPr/>
        </p:nvPicPr>
        <p:blipFill>
          <a:blip r:embed="rId3" cstate="print"/>
          <a:srcRect l="26429" t="33333" r="53571" b="42667"/>
          <a:stretch>
            <a:fillRect/>
          </a:stretch>
        </p:blipFill>
        <p:spPr bwMode="auto">
          <a:xfrm>
            <a:off x="1371600" y="3733800"/>
            <a:ext cx="6400800" cy="2743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cstate="print"/>
          <a:srcRect l="28571" t="9333" r="44524" b="74667"/>
          <a:stretch>
            <a:fillRect/>
          </a:stretch>
        </p:blipFill>
        <p:spPr bwMode="auto">
          <a:xfrm>
            <a:off x="228600" y="152400"/>
            <a:ext cx="8610600" cy="1828800"/>
          </a:xfrm>
          <a:prstGeom prst="rect">
            <a:avLst/>
          </a:prstGeom>
          <a:noFill/>
          <a:ln w="9525">
            <a:noFill/>
            <a:miter lim="800000"/>
            <a:headEnd/>
            <a:tailEnd/>
          </a:ln>
        </p:spPr>
      </p:pic>
      <p:sp>
        <p:nvSpPr>
          <p:cNvPr id="68609" name="Rectangle 1"/>
          <p:cNvSpPr>
            <a:spLocks noChangeArrowheads="1"/>
          </p:cNvSpPr>
          <p:nvPr/>
        </p:nvSpPr>
        <p:spPr bwMode="auto">
          <a:xfrm>
            <a:off x="1219200" y="2182126"/>
            <a:ext cx="6571030" cy="46628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PartDeux.cpp : Defines the entry point for the console application.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1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stdafx.h</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&lt;string&gt;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1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&lt;map&gt;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&lt;utility&gt;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main()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map</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a:t>
            </a:r>
            <a:r>
              <a:rPr kumimoji="0" lang="en-US" sz="11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&gt; Employees;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map</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a:t>
            </a:r>
            <a:r>
              <a:rPr kumimoji="0" lang="en-US" sz="11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&gt;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EmployeesbyName</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EmployeesbyName</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"Shawn"</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222;</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1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EmployeesbyName</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[\"Shawn\"] = "</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EmployeesbyName</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"Shawn"</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1) Assignment using array index notation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Employees[5234] =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"Mike C."</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Employees[3374] =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"Charlie M."</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Employees[1923] =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"David D."</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Employees[7582] =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"John A."</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Employees[5328] =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"Peter Q."</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"Employees[3374] = "</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Employees[3374] &lt;&lt;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"Map size: "</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Employees.size</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for</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map</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a:t>
            </a:r>
            <a:r>
              <a:rPr kumimoji="0" lang="en-US" sz="11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t>
            </a:r>
            <a:r>
              <a:rPr kumimoji="0" lang="en-US" sz="11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string</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&gt;::</a:t>
            </a:r>
            <a:r>
              <a:rPr kumimoji="0" lang="en-US" sz="11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iterator</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ii=</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Employees.begin</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ii!=</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Employees.end</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++ii){</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(*ii).first &lt;&lt;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(*ii).second &lt;&lt;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0;</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27857" t="30000" r="49524" b="18667"/>
          <a:stretch>
            <a:fillRect/>
          </a:stretch>
        </p:blipFill>
        <p:spPr bwMode="auto">
          <a:xfrm>
            <a:off x="990600" y="381000"/>
            <a:ext cx="7239000" cy="5867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l="24048" t="4000" r="55238" b="26000"/>
          <a:stretch>
            <a:fillRect/>
          </a:stretch>
        </p:blipFill>
        <p:spPr bwMode="auto">
          <a:xfrm>
            <a:off x="2133600" y="604344"/>
            <a:ext cx="5181600" cy="6253656"/>
          </a:xfrm>
          <a:prstGeom prst="rect">
            <a:avLst/>
          </a:prstGeom>
          <a:noFill/>
          <a:ln w="9525">
            <a:noFill/>
            <a:miter lim="800000"/>
            <a:headEnd/>
            <a:tailEnd/>
          </a:ln>
        </p:spPr>
      </p:pic>
      <p:sp>
        <p:nvSpPr>
          <p:cNvPr id="2" name="Title 1"/>
          <p:cNvSpPr>
            <a:spLocks noGrp="1"/>
          </p:cNvSpPr>
          <p:nvPr>
            <p:ph type="title"/>
          </p:nvPr>
        </p:nvSpPr>
        <p:spPr>
          <a:xfrm>
            <a:off x="228600" y="0"/>
            <a:ext cx="8686800" cy="914400"/>
          </a:xfrm>
        </p:spPr>
        <p:txBody>
          <a:bodyPr>
            <a:normAutofit fontScale="90000"/>
          </a:bodyPr>
          <a:lstStyle/>
          <a:p>
            <a:r>
              <a:rPr lang="en-US" dirty="0" smtClean="0"/>
              <a:t>Cross-platform Game Development API’s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l="45000" t="9009" r="46190" b="30991"/>
          <a:stretch>
            <a:fillRect/>
          </a:stretch>
        </p:blipFill>
        <p:spPr bwMode="auto">
          <a:xfrm>
            <a:off x="1524000" y="0"/>
            <a:ext cx="2819400" cy="6858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45000" t="58667" r="46190" b="3333"/>
          <a:stretch>
            <a:fillRect/>
          </a:stretch>
        </p:blipFill>
        <p:spPr bwMode="auto">
          <a:xfrm>
            <a:off x="4572000" y="1219200"/>
            <a:ext cx="2819400" cy="4343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9873" name="Picture 1"/>
          <p:cNvPicPr>
            <a:picLocks noChangeAspect="1" noChangeArrowheads="1"/>
          </p:cNvPicPr>
          <p:nvPr/>
        </p:nvPicPr>
        <p:blipFill>
          <a:blip r:embed="rId2" cstate="print"/>
          <a:srcRect l="25238" t="9333" r="54524" b="1333"/>
          <a:stretch>
            <a:fillRect/>
          </a:stretch>
        </p:blipFill>
        <p:spPr bwMode="auto">
          <a:xfrm>
            <a:off x="2057400" y="0"/>
            <a:ext cx="4881918" cy="76962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t>Homework for next Monday (pick 2, minimum)</a:t>
            </a:r>
            <a:endParaRPr lang="en-US" dirty="0"/>
          </a:p>
        </p:txBody>
      </p:sp>
      <p:sp>
        <p:nvSpPr>
          <p:cNvPr id="4" name="Rectangle 3"/>
          <p:cNvSpPr/>
          <p:nvPr/>
        </p:nvSpPr>
        <p:spPr>
          <a:xfrm>
            <a:off x="838200" y="1447800"/>
            <a:ext cx="6781800" cy="5078313"/>
          </a:xfrm>
          <a:prstGeom prst="rect">
            <a:avLst/>
          </a:prstGeom>
        </p:spPr>
        <p:txBody>
          <a:bodyPr wrap="square">
            <a:spAutoFit/>
          </a:bodyPr>
          <a:lstStyle/>
          <a:p>
            <a:pPr marL="342900" indent="-342900">
              <a:buAutoNum type="arabicParenR"/>
            </a:pPr>
            <a:r>
              <a:rPr lang="en-US" dirty="0" smtClean="0"/>
              <a:t>Write a program that uses </a:t>
            </a:r>
            <a:r>
              <a:rPr lang="en-US" dirty="0" smtClean="0"/>
              <a:t>the modulus operator to </a:t>
            </a:r>
            <a:r>
              <a:rPr lang="en-US" dirty="0" smtClean="0"/>
              <a:t>determine if </a:t>
            </a:r>
            <a:r>
              <a:rPr lang="en-US" dirty="0" smtClean="0"/>
              <a:t>a number is odd or even. If the number is evenly </a:t>
            </a:r>
            <a:r>
              <a:rPr lang="en-US" dirty="0" smtClean="0"/>
              <a:t>divisible by </a:t>
            </a:r>
            <a:r>
              <a:rPr lang="en-US" dirty="0" smtClean="0"/>
              <a:t>2, it is an even </a:t>
            </a:r>
            <a:r>
              <a:rPr lang="en-US" dirty="0" smtClean="0"/>
              <a:t>number.  A </a:t>
            </a:r>
            <a:r>
              <a:rPr lang="en-US" dirty="0" smtClean="0"/>
              <a:t>remainder indicates it is odd</a:t>
            </a:r>
            <a:r>
              <a:rPr lang="en-US" dirty="0" smtClean="0"/>
              <a:t>.  The number can be input by the user or read from a file.</a:t>
            </a:r>
          </a:p>
          <a:p>
            <a:pPr marL="342900" indent="-342900">
              <a:buAutoNum type="arabicParenR"/>
            </a:pPr>
            <a:r>
              <a:rPr lang="en-US" dirty="0" smtClean="0"/>
              <a:t>Write </a:t>
            </a:r>
            <a:r>
              <a:rPr lang="en-US" dirty="0" smtClean="0"/>
              <a:t>an if statement that performs the following logic: if the variable </a:t>
            </a:r>
            <a:r>
              <a:rPr lang="en-US" i="1" dirty="0" smtClean="0"/>
              <a:t>sales</a:t>
            </a:r>
            <a:r>
              <a:rPr lang="en-US" dirty="0" smtClean="0"/>
              <a:t> </a:t>
            </a:r>
            <a:r>
              <a:rPr lang="en-US" dirty="0" smtClean="0"/>
              <a:t>is greater than 50,000, then assign 0.25 to the </a:t>
            </a:r>
            <a:r>
              <a:rPr lang="en-US" i="1" dirty="0" err="1" smtClean="0"/>
              <a:t>commissionRate</a:t>
            </a:r>
            <a:r>
              <a:rPr lang="en-US" dirty="0" smtClean="0"/>
              <a:t> variable, and assign 250 to the </a:t>
            </a:r>
            <a:r>
              <a:rPr lang="en-US" i="1" dirty="0" smtClean="0"/>
              <a:t>bonus</a:t>
            </a:r>
            <a:r>
              <a:rPr lang="en-US" dirty="0" smtClean="0"/>
              <a:t> variable.</a:t>
            </a:r>
          </a:p>
          <a:p>
            <a:pPr marL="342900" indent="-342900">
              <a:buAutoNum type="arabicParenR"/>
            </a:pPr>
            <a:r>
              <a:rPr lang="en-US" dirty="0" smtClean="0"/>
              <a:t>Accept two strings as input at the prompt/command line, such as “Big” and “Apple.”  Join or concatenate the two words with a third word, such as “Ripe” and print the three words together with the third word the middle, “Big Ripe Apple”.</a:t>
            </a:r>
          </a:p>
          <a:p>
            <a:pPr marL="342900" indent="-342900">
              <a:buAutoNum type="arabicParenR"/>
            </a:pPr>
            <a:r>
              <a:rPr lang="en-US" dirty="0" smtClean="0"/>
              <a:t>Accept 5 integers on the command line, either all at once or separately.  Save these to an array, vector, or list.  Print the integers in the range 2 through 4, leaving off the first and the last.  Bonus:  Ask for the size of the array to be used, so it can be 5, 6, or 7 etc.  Double Bonus:  Allow a variable number of input numbers, stop input using a stop character or command the letter “s” say, then print all the input integers leaving off the first and the last.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dirty="0" smtClean="0">
                <a:solidFill>
                  <a:schemeClr val="accent4">
                    <a:lumMod val="50000"/>
                  </a:schemeClr>
                </a:solidFill>
              </a:rPr>
              <a:t>Getting Familiar with Thinking about Programming</a:t>
            </a:r>
            <a:endParaRPr lang="en-US" dirty="0">
              <a:solidFill>
                <a:schemeClr val="accent4">
                  <a:lumMod val="50000"/>
                </a:schemeClr>
              </a:solidFill>
            </a:endParaRPr>
          </a:p>
        </p:txBody>
      </p:sp>
      <p:sp>
        <p:nvSpPr>
          <p:cNvPr id="1025" name="Rectangle 1"/>
          <p:cNvSpPr>
            <a:spLocks noChangeArrowheads="1"/>
          </p:cNvSpPr>
          <p:nvPr/>
        </p:nvSpPr>
        <p:spPr bwMode="auto">
          <a:xfrm>
            <a:off x="609600" y="1400890"/>
            <a:ext cx="7696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Programs can be used to accomplish certain tasks</a:t>
            </a: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222222"/>
                </a:solidFill>
                <a:latin typeface="Verdana" pitchFamily="34" charset="0"/>
                <a:ea typeface="Verdana" pitchFamily="34" charset="0"/>
                <a:cs typeface="Verdana" pitchFamily="34" charset="0"/>
              </a:rPr>
              <a:t>-- The way that the tasks are accomplished usually consists of a set of instructions</a:t>
            </a: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222222"/>
                </a:solidFill>
                <a:latin typeface="Verdana" pitchFamily="34" charset="0"/>
                <a:ea typeface="Verdana" pitchFamily="34" charset="0"/>
                <a:cs typeface="Verdana" pitchFamily="34" charset="0"/>
              </a:rPr>
              <a:t>-- The way this set of instructions is carried out uses basic data types like Arrays, Vectors, and Lists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222222"/>
              </a:solidFill>
              <a:effectLst/>
              <a:latin typeface="Verdana" pitchFamily="34" charset="0"/>
              <a:ea typeface="Verdana" pitchFamily="34" charset="0"/>
              <a:cs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Programs are little </a:t>
            </a:r>
            <a:r>
              <a:rPr kumimoji="0" lang="en-US" sz="16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models</a:t>
            </a:r>
            <a:r>
              <a:rPr kumimoji="0" lang="en-US" sz="160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of the world</a:t>
            </a:r>
          </a:p>
          <a:p>
            <a:pPr marL="0" marR="0" lvl="0" indent="0" algn="l" defTabSz="914400" rtl="0" eaLnBrk="1" fontAlgn="base" latinLnBrk="0" hangingPunct="1">
              <a:lnSpc>
                <a:spcPct val="100000"/>
              </a:lnSpc>
              <a:spcBef>
                <a:spcPct val="0"/>
              </a:spcBef>
              <a:spcAft>
                <a:spcPct val="0"/>
              </a:spcAft>
              <a:buClrTx/>
              <a:buSzTx/>
              <a:buFontTx/>
              <a:buNone/>
              <a:tabLst/>
            </a:pPr>
            <a:r>
              <a:rPr lang="en-US" sz="1600" b="0" dirty="0" smtClean="0">
                <a:latin typeface="Verdana" pitchFamily="34" charset="0"/>
                <a:ea typeface="Verdana" pitchFamily="34" charset="0"/>
                <a:cs typeface="Verdana" pitchFamily="34" charset="0"/>
              </a:rPr>
              <a:t>-- They are essentially self-contained, but can interact with outside data, like weather data, stock data, game data, social network data, etc.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The data is stored in memory, either persistent like the hard disk, or volatile/non-persistent like RAM.</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smtClean="0">
              <a:latin typeface="Verdana" pitchFamily="34" charset="0"/>
              <a:ea typeface="Verdana" pitchFamily="34" charset="0"/>
              <a:cs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Interacting with a user is often important</a:t>
            </a:r>
            <a:r>
              <a:rPr kumimoji="0" lang="en-US" sz="1600" b="0" i="0" u="none" strike="noStrike" cap="none" normalizeH="0" dirty="0" smtClean="0">
                <a:ln>
                  <a:noFill/>
                </a:ln>
                <a:solidFill>
                  <a:schemeClr val="tx1"/>
                </a:solidFill>
                <a:effectLst/>
                <a:latin typeface="Verdana" pitchFamily="34" charset="0"/>
                <a:ea typeface="Verdana" pitchFamily="34" charset="0"/>
                <a:cs typeface="Verdana" pitchFamily="34" charset="0"/>
              </a:rPr>
              <a:t> for a program.  Often the user may not know how to interact with the program.  The program often needs to check for multiple formats of input, and massage it into the right form for the program to perform its function.</a:t>
            </a:r>
          </a:p>
          <a:p>
            <a:pPr marL="0" marR="0" lvl="0" indent="0" algn="l" defTabSz="914400" rtl="0" eaLnBrk="1" fontAlgn="base" latinLnBrk="0" hangingPunct="1">
              <a:lnSpc>
                <a:spcPct val="100000"/>
              </a:lnSpc>
              <a:spcBef>
                <a:spcPct val="0"/>
              </a:spcBef>
              <a:spcAft>
                <a:spcPct val="0"/>
              </a:spcAft>
              <a:buClrTx/>
              <a:buSzTx/>
              <a:buFontTx/>
              <a:buNone/>
              <a:tabLst/>
            </a:pPr>
            <a:r>
              <a:rPr lang="en-US" sz="1600" baseline="0" dirty="0" smtClean="0">
                <a:latin typeface="Verdana" pitchFamily="34" charset="0"/>
                <a:ea typeface="Verdana" pitchFamily="34" charset="0"/>
                <a:cs typeface="Verdana" pitchFamily="34" charset="0"/>
              </a:rPr>
              <a:t>-- A graphical user interface (GUI) can be programmed to allow the user to interact not on the console or command line, but</a:t>
            </a:r>
            <a:r>
              <a:rPr lang="en-US" sz="1600" dirty="0" smtClean="0">
                <a:latin typeface="Verdana" pitchFamily="34" charset="0"/>
                <a:ea typeface="Verdana" pitchFamily="34" charset="0"/>
                <a:cs typeface="Verdana" pitchFamily="34" charset="0"/>
              </a:rPr>
              <a:t> with a more rich visual environment like we are accustomed to</a:t>
            </a:r>
            <a:r>
              <a:rPr lang="en-US" sz="1600" baseline="0" dirty="0" smtClean="0">
                <a:latin typeface="Verdana" pitchFamily="34" charset="0"/>
                <a:ea typeface="Verdana" pitchFamily="34" charset="0"/>
                <a:cs typeface="Verdana"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1371600" y="304800"/>
            <a:ext cx="6477000" cy="600359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logical AND operator &amp;&amp;</a:t>
            </a:r>
            <a:endParaRPr lang="en-US" dirty="0"/>
          </a:p>
        </p:txBody>
      </p:sp>
      <p:pic>
        <p:nvPicPr>
          <p:cNvPr id="71682" name="Picture 2"/>
          <p:cNvPicPr>
            <a:picLocks noChangeAspect="1" noChangeArrowheads="1"/>
          </p:cNvPicPr>
          <p:nvPr/>
        </p:nvPicPr>
        <p:blipFill>
          <a:blip r:embed="rId2" cstate="print"/>
          <a:srcRect/>
          <a:stretch>
            <a:fillRect/>
          </a:stretch>
        </p:blipFill>
        <p:spPr bwMode="auto">
          <a:xfrm>
            <a:off x="990600" y="1447800"/>
            <a:ext cx="7172325" cy="438655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743769" y="0"/>
            <a:ext cx="7656459"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Let’s write a program that uses the OR (||) or AND (&amp;&amp;) operators</a:t>
            </a:r>
            <a:endParaRPr lang="en-US" dirty="0"/>
          </a:p>
        </p:txBody>
      </p:sp>
      <p:sp>
        <p:nvSpPr>
          <p:cNvPr id="70657" name="Rectangle 1"/>
          <p:cNvSpPr>
            <a:spLocks noChangeArrowheads="1"/>
          </p:cNvSpPr>
          <p:nvPr/>
        </p:nvSpPr>
        <p:spPr bwMode="auto">
          <a:xfrm>
            <a:off x="1524000" y="1644878"/>
            <a:ext cx="533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4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stdafx.h</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&lt;string&gt;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4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&lt;map&gt;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&lt;utility&gt;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main()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Apple =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"Apple"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Orange =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"Orange"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myitem</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"Apple"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if</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myitem</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Apple ||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myitem</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Orange)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"It's a fruit!\n"</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else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"It's not a fruit!\n"</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myitem2 =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"Cat"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if</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(myitem2 == Apple || myitem2 == Orange)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"It's a fruit!\n"</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else</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4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"It's not a fruit!\n"</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4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1095375" y="0"/>
            <a:ext cx="6953250" cy="6705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143000"/>
          </a:xfrm>
        </p:spPr>
        <p:txBody>
          <a:bodyPr>
            <a:normAutofit fontScale="90000"/>
          </a:bodyPr>
          <a:lstStyle/>
          <a:p>
            <a:r>
              <a:rPr lang="en-US" dirty="0" smtClean="0"/>
              <a:t>Let’s write a program that uses the NOT or ! </a:t>
            </a:r>
            <a:r>
              <a:rPr lang="en-US" dirty="0" smtClean="0"/>
              <a:t>o</a:t>
            </a:r>
            <a:r>
              <a:rPr lang="en-US" dirty="0" smtClean="0"/>
              <a:t>r != operator</a:t>
            </a:r>
            <a:endParaRPr lang="en-US" dirty="0"/>
          </a:p>
        </p:txBody>
      </p:sp>
      <p:sp>
        <p:nvSpPr>
          <p:cNvPr id="83970" name="Rectangle 2"/>
          <p:cNvSpPr>
            <a:spLocks noChangeArrowheads="1"/>
          </p:cNvSpPr>
          <p:nvPr/>
        </p:nvSpPr>
        <p:spPr bwMode="auto">
          <a:xfrm>
            <a:off x="1219200" y="1418510"/>
            <a:ext cx="6407523" cy="575542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6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stdafx.h</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&lt;string&gt;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6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&lt;map&gt;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&lt;utility&gt;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const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TRUE = 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const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FALSE = 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main()</a:t>
            </a:r>
            <a:r>
              <a:rPr lang="en-US" sz="1600" dirty="0" smtClean="0">
                <a:latin typeface="Arial" pitchFamily="34" charset="0"/>
                <a:cs typeface="Arial" pitchFamily="34" charset="0"/>
              </a:rPr>
              <a:t> </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Apple =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"Apple"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Orange =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"Orange"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if</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(Apple != Orange)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"That was predictable"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"Is this false? "</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false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"Is this true? "</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true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while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(!FALSE)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"Quite true"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Control-C will abort the program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1407</Words>
  <Application>Microsoft Office PowerPoint</Application>
  <PresentationFormat>On-screen Show (4:3)</PresentationFormat>
  <Paragraphs>225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C++ is Fun – Part Deux  at Turbine/Warner Bros.!</vt:lpstr>
      <vt:lpstr>Thanks for your patience last time, really</vt:lpstr>
      <vt:lpstr>Getting Familiar with Thinking about Programming</vt:lpstr>
      <vt:lpstr>Slide 4</vt:lpstr>
      <vt:lpstr>The logical AND operator &amp;&amp;</vt:lpstr>
      <vt:lpstr>Slide 6</vt:lpstr>
      <vt:lpstr>Let’s write a program that uses the OR (||) or AND (&amp;&amp;) operators</vt:lpstr>
      <vt:lpstr>Slide 8</vt:lpstr>
      <vt:lpstr>Let’s write a program that uses the NOT or ! or != operator</vt:lpstr>
      <vt:lpstr>Slide 10</vt:lpstr>
      <vt:lpstr>Slide 11</vt:lpstr>
      <vt:lpstr>Slide 12</vt:lpstr>
      <vt:lpstr>Let’s write a program that uses the modulo operator (remainder) and assigns it to another value</vt:lpstr>
      <vt:lpstr>Return to control structures for, and while </vt:lpstr>
      <vt:lpstr>For loop</vt:lpstr>
      <vt:lpstr>Adding data to vectors, be careful of the maximum vector size!</vt:lpstr>
      <vt:lpstr>Joining two strings together in C++ is called concatenation, use the stringstream</vt:lpstr>
      <vt:lpstr>Algorithms</vt:lpstr>
      <vt:lpstr>Slide 19</vt:lpstr>
      <vt:lpstr>Hash functions in programming</vt:lpstr>
      <vt:lpstr>Slide 21</vt:lpstr>
      <vt:lpstr>Slide 22</vt:lpstr>
      <vt:lpstr>Slide 23</vt:lpstr>
      <vt:lpstr>Cross-platform Game Development API’s</vt:lpstr>
      <vt:lpstr>Slide 25</vt:lpstr>
      <vt:lpstr>Slide 26</vt:lpstr>
      <vt:lpstr>Homework for next Monday (pick 2, minimum)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 at Turbine/Warner Bros.!</dc:title>
  <dc:creator>Russell Hanson</dc:creator>
  <cp:lastModifiedBy>Russell Hanson</cp:lastModifiedBy>
  <cp:revision>106</cp:revision>
  <dcterms:created xsi:type="dcterms:W3CDTF">2013-03-24T23:10:07Z</dcterms:created>
  <dcterms:modified xsi:type="dcterms:W3CDTF">2013-03-27T08:22:11Z</dcterms:modified>
</cp:coreProperties>
</file>